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94" r:id="rId9"/>
    <p:sldId id="295" r:id="rId10"/>
    <p:sldId id="305" r:id="rId11"/>
    <p:sldId id="296" r:id="rId12"/>
    <p:sldId id="297" r:id="rId13"/>
    <p:sldId id="298" r:id="rId14"/>
    <p:sldId id="299" r:id="rId15"/>
    <p:sldId id="306" r:id="rId16"/>
    <p:sldId id="300" r:id="rId17"/>
    <p:sldId id="301" r:id="rId18"/>
    <p:sldId id="302" r:id="rId19"/>
    <p:sldId id="303" r:id="rId20"/>
    <p:sldId id="304" r:id="rId21"/>
    <p:sldId id="311" r:id="rId22"/>
    <p:sldId id="307" r:id="rId23"/>
    <p:sldId id="308" r:id="rId24"/>
    <p:sldId id="309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8513D56B-400E-433A-BA0B-D04650B979C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C2149DE5-DEDE-4CAA-B892-07AE58C91A9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3D56B-400E-433A-BA0B-D04650B979C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49DE5-DEDE-4CAA-B892-07AE58C91A9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3D56B-400E-433A-BA0B-D04650B979C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49DE5-DEDE-4CAA-B892-07AE58C91A9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3D56B-400E-433A-BA0B-D04650B979C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49DE5-DEDE-4CAA-B892-07AE58C91A9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3D56B-400E-433A-BA0B-D04650B979C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49DE5-DEDE-4CAA-B892-07AE58C91A9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3D56B-400E-433A-BA0B-D04650B979C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49DE5-DEDE-4CAA-B892-07AE58C91A9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3D56B-400E-433A-BA0B-D04650B979C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49DE5-DEDE-4CAA-B892-07AE58C91A92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3D56B-400E-433A-BA0B-D04650B979C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49DE5-DEDE-4CAA-B892-07AE58C91A9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3D56B-400E-433A-BA0B-D04650B979C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49DE5-DEDE-4CAA-B892-07AE58C91A9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/>
          <a:p>
            <a:fld id="{8513D56B-400E-433A-BA0B-D04650B979C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49DE5-DEDE-4CAA-B892-07AE58C91A92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8513D56B-400E-433A-BA0B-D04650B979C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C2149DE5-DEDE-4CAA-B892-07AE58C91A92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8513D56B-400E-433A-BA0B-D04650B979C9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C2149DE5-DEDE-4CAA-B892-07AE58C91A9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947760EA-94B0-EFE8-88BA-62B52F2842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yellow circle with a blue and yellow circle with a yellow circle with a blue and white circle with a yellow circle with a yellow circle with a yellow circle with a yellow circle with a yellow circle&#10;&#10;AI-generated content may be incorrect.">
            <a:extLst>
              <a:ext uri="{FF2B5EF4-FFF2-40B4-BE49-F238E27FC236}">
                <a16:creationId xmlns:a16="http://schemas.microsoft.com/office/drawing/2014/main" id="{29E55BC0-5DC6-7253-1881-85A375833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9529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7349BD-E5A3-810E-DD13-FB0AA3ED5222}"/>
              </a:ext>
            </a:extLst>
          </p:cNvPr>
          <p:cNvSpPr txBox="1"/>
          <p:nvPr/>
        </p:nvSpPr>
        <p:spPr>
          <a:xfrm>
            <a:off x="2209800" y="381000"/>
            <a:ext cx="457691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Giao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chi </a:t>
            </a:r>
            <a:r>
              <a:rPr lang="en-US" dirty="0" err="1"/>
              <a:t>tiết</a:t>
            </a:r>
            <a:r>
              <a:rPr lang="en-US" dirty="0"/>
              <a:t> ở form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viên</a:t>
            </a:r>
            <a:endParaRPr lang="en-US" dirty="0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8B15B1B-1CE1-EA55-8FE9-6F14866CE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524000"/>
            <a:ext cx="7448523" cy="473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9629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07B401F-3E3C-1D3E-929E-5739660DF8FE}"/>
              </a:ext>
            </a:extLst>
          </p:cNvPr>
          <p:cNvSpPr txBox="1"/>
          <p:nvPr/>
        </p:nvSpPr>
        <p:spPr>
          <a:xfrm>
            <a:off x="2282190" y="685800"/>
            <a:ext cx="45796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Giao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giáo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viên</a:t>
            </a:r>
            <a:endParaRPr lang="en-US" dirty="0"/>
          </a:p>
        </p:txBody>
      </p:sp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1ADE43B-CF88-3F3D-01CA-F05447CC46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705123"/>
            <a:ext cx="5963174" cy="445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5638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E794A01-E0A1-E1F6-E92E-36D18B703C3E}"/>
              </a:ext>
            </a:extLst>
          </p:cNvPr>
          <p:cNvSpPr txBox="1"/>
          <p:nvPr/>
        </p:nvSpPr>
        <p:spPr>
          <a:xfrm>
            <a:off x="2282190" y="685800"/>
            <a:ext cx="45796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Giao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viên</a:t>
            </a:r>
            <a:endParaRPr lang="en-US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EBE98F9-F793-E5C6-65F7-075463CB6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1676400"/>
            <a:ext cx="7086600" cy="427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3190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FA75F-8DC9-472B-3135-0822D98284DD}"/>
              </a:ext>
            </a:extLst>
          </p:cNvPr>
          <p:cNvSpPr txBox="1"/>
          <p:nvPr/>
        </p:nvSpPr>
        <p:spPr>
          <a:xfrm>
            <a:off x="2282190" y="685800"/>
            <a:ext cx="45796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Giao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chi </a:t>
            </a:r>
            <a:r>
              <a:rPr lang="en-US" dirty="0" err="1"/>
              <a:t>tiết</a:t>
            </a:r>
            <a:r>
              <a:rPr lang="en-US" dirty="0"/>
              <a:t> ở form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viên</a:t>
            </a:r>
            <a:endParaRPr lang="en-US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D8F9789-D1D4-8B7F-17E5-CFA8DC2E3D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981200"/>
            <a:ext cx="6865387" cy="3877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2950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4804013-A453-E9D3-31D5-0FD8A2D2DCAA}"/>
              </a:ext>
            </a:extLst>
          </p:cNvPr>
          <p:cNvSpPr txBox="1"/>
          <p:nvPr/>
        </p:nvSpPr>
        <p:spPr>
          <a:xfrm>
            <a:off x="2282190" y="685800"/>
            <a:ext cx="45796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Giao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khóa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viên</a:t>
            </a:r>
            <a:endParaRPr lang="en-US" dirty="0"/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C8F0CBD-6F74-75B5-5A81-42811FBAF3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447800"/>
            <a:ext cx="5763100" cy="486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90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B2DF6-65A4-8D72-6743-1DFC5D09CB0C}"/>
              </a:ext>
            </a:extLst>
          </p:cNvPr>
          <p:cNvSpPr txBox="1"/>
          <p:nvPr/>
        </p:nvSpPr>
        <p:spPr>
          <a:xfrm>
            <a:off x="762000" y="381000"/>
            <a:ext cx="777485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Quản </a:t>
            </a:r>
            <a:r>
              <a:rPr lang="en-US" sz="40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lí</a:t>
            </a:r>
            <a:r>
              <a:rPr lang="en-US" sz="4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40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học</a:t>
            </a:r>
            <a:r>
              <a:rPr lang="en-US" sz="4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40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sz="4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40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với</a:t>
            </a:r>
            <a:r>
              <a:rPr lang="en-US" sz="4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40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vai</a:t>
            </a:r>
            <a:r>
              <a:rPr lang="en-US" sz="4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40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trò</a:t>
            </a:r>
            <a:r>
              <a:rPr lang="en-US" sz="4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40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giáo</a:t>
            </a:r>
            <a:r>
              <a:rPr lang="en-US" sz="4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40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viên</a:t>
            </a:r>
            <a:endParaRPr lang="en-US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3F78B0-F5EA-DFDE-41A1-A3CC0C5F8B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129" y="1447800"/>
            <a:ext cx="7086600" cy="425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308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E777CB-E70E-C6C6-C852-3172221159D7}"/>
              </a:ext>
            </a:extLst>
          </p:cNvPr>
          <p:cNvSpPr txBox="1"/>
          <p:nvPr/>
        </p:nvSpPr>
        <p:spPr>
          <a:xfrm>
            <a:off x="2282190" y="685800"/>
            <a:ext cx="45796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Giao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 </a:t>
            </a:r>
            <a:r>
              <a:rPr lang="en-US" dirty="0" err="1"/>
              <a:t>giáo</a:t>
            </a:r>
            <a:r>
              <a:rPr lang="en-US" dirty="0"/>
              <a:t> </a:t>
            </a:r>
            <a:r>
              <a:rPr lang="en-US" dirty="0" err="1"/>
              <a:t>viên</a:t>
            </a:r>
            <a:endParaRPr lang="en-US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1994B89-C565-E67C-5CB3-423A1872B0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676400"/>
            <a:ext cx="7493944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2348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BA4BB22-1783-E05C-8AD2-8B054062B5B4}"/>
              </a:ext>
            </a:extLst>
          </p:cNvPr>
          <p:cNvSpPr txBox="1"/>
          <p:nvPr/>
        </p:nvSpPr>
        <p:spPr>
          <a:xfrm>
            <a:off x="2282190" y="457200"/>
            <a:ext cx="45796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Giao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chi </a:t>
            </a:r>
            <a:r>
              <a:rPr lang="en-US" dirty="0" err="1"/>
              <a:t>tiết</a:t>
            </a:r>
            <a:r>
              <a:rPr lang="en-US" dirty="0"/>
              <a:t> ở form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 </a:t>
            </a:r>
            <a:r>
              <a:rPr lang="en-US" dirty="0" err="1"/>
              <a:t>giáo</a:t>
            </a:r>
            <a:r>
              <a:rPr lang="en-US" dirty="0"/>
              <a:t> </a:t>
            </a:r>
            <a:r>
              <a:rPr lang="en-US" dirty="0" err="1"/>
              <a:t>viên</a:t>
            </a:r>
            <a:endParaRPr lang="en-US" dirty="0"/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C4E8F67-DDE8-075F-4C35-1ED1AD15E3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447800"/>
            <a:ext cx="7460296" cy="4779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3512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135C5F-D4EE-528C-E68E-D22FE0FE94B1}"/>
              </a:ext>
            </a:extLst>
          </p:cNvPr>
          <p:cNvSpPr txBox="1"/>
          <p:nvPr/>
        </p:nvSpPr>
        <p:spPr>
          <a:xfrm>
            <a:off x="2282190" y="685800"/>
            <a:ext cx="45796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Giao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 </a:t>
            </a:r>
            <a:r>
              <a:rPr lang="en-US" dirty="0" err="1"/>
              <a:t>giáo</a:t>
            </a:r>
            <a:r>
              <a:rPr lang="en-US" dirty="0"/>
              <a:t> </a:t>
            </a:r>
            <a:r>
              <a:rPr lang="en-US" dirty="0" err="1"/>
              <a:t>viên</a:t>
            </a:r>
            <a:endParaRPr lang="en-US" dirty="0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7A07E2C-9CB9-6F5D-E33A-DAAD9D4DF7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" y="1752600"/>
            <a:ext cx="7696200" cy="4669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45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41A3F8-66FA-573F-DAD0-B4B73B6D873A}"/>
              </a:ext>
            </a:extLst>
          </p:cNvPr>
          <p:cNvSpPr txBox="1"/>
          <p:nvPr/>
        </p:nvSpPr>
        <p:spPr>
          <a:xfrm>
            <a:off x="2282190" y="685800"/>
            <a:ext cx="45796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Giao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chi </a:t>
            </a:r>
            <a:r>
              <a:rPr lang="en-US" dirty="0" err="1"/>
              <a:t>tiết</a:t>
            </a:r>
            <a:r>
              <a:rPr lang="en-US" dirty="0"/>
              <a:t> ở form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 </a:t>
            </a:r>
            <a:r>
              <a:rPr lang="en-US" dirty="0" err="1"/>
              <a:t>giáo</a:t>
            </a:r>
            <a:r>
              <a:rPr lang="en-US" dirty="0"/>
              <a:t> </a:t>
            </a:r>
            <a:r>
              <a:rPr lang="en-US" dirty="0" err="1"/>
              <a:t>viên</a:t>
            </a:r>
            <a:endParaRPr lang="en-US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4142430-B985-B29F-0253-06439525CA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752600"/>
            <a:ext cx="8001000" cy="455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099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85800" y="762000"/>
            <a:ext cx="7772400" cy="1524961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NỘI DUNG BÁO CÁO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685800" y="2819400"/>
            <a:ext cx="7772400" cy="1991911"/>
          </a:xfrm>
        </p:spPr>
        <p:txBody>
          <a:bodyPr>
            <a:normAutofit fontScale="92500" lnSpcReduction="20000"/>
          </a:bodyPr>
          <a:lstStyle/>
          <a:p>
            <a:pPr marL="457200" indent="-457200" algn="l">
              <a:buFont typeface="Wingdings" pitchFamily="2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Mục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đích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yêu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cầu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đồ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án</a:t>
            </a:r>
            <a:endParaRPr lang="en-US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457200" indent="-457200" algn="l">
              <a:buFont typeface="Wingdings" pitchFamily="2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Phân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tích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thiết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kế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hệ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thống</a:t>
            </a:r>
            <a:endParaRPr lang="en-US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457200" indent="-457200" algn="l">
              <a:buFont typeface="Wingdings" pitchFamily="2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chương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trình</a:t>
            </a:r>
            <a:endParaRPr lang="en-US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457200" indent="-457200" algn="l">
              <a:buFont typeface="Wingdings" pitchFamily="2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Kết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quả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đạt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chưa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được</a:t>
            </a:r>
            <a:endParaRPr lang="en-US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457200" indent="-457200" algn="l"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Demo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chương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trình</a:t>
            </a:r>
            <a:endParaRPr lang="en-US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2739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B2D781-2885-82C9-A43E-FF7725A90197}"/>
              </a:ext>
            </a:extLst>
          </p:cNvPr>
          <p:cNvSpPr txBox="1"/>
          <p:nvPr/>
        </p:nvSpPr>
        <p:spPr>
          <a:xfrm>
            <a:off x="2282190" y="685800"/>
            <a:ext cx="45796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Giao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khóa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 </a:t>
            </a:r>
            <a:r>
              <a:rPr lang="en-US" dirty="0" err="1"/>
              <a:t>giáo</a:t>
            </a:r>
            <a:r>
              <a:rPr lang="en-US" dirty="0"/>
              <a:t> </a:t>
            </a:r>
            <a:r>
              <a:rPr lang="en-US" dirty="0" err="1"/>
              <a:t>viên</a:t>
            </a:r>
            <a:endParaRPr lang="en-US" dirty="0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2939FE9-3586-FD4A-CD6E-FF396EE944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363" y="1615700"/>
            <a:ext cx="7697274" cy="4620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6804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65450E-EFCE-0EDF-DE12-24EBE1AC3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06F7906-AA4A-7F3B-229A-2E59D4511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Quản </a:t>
            </a:r>
            <a:r>
              <a:rPr lang="en-US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lí</a:t>
            </a: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học</a:t>
            </a: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với</a:t>
            </a: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vai</a:t>
            </a: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trò</a:t>
            </a: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học</a:t>
            </a: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sinh</a:t>
            </a:r>
            <a:endParaRPr lang="en-US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5" descr="A building with a flag on top&#10;&#10;AI-generated content may be incorrect.">
            <a:extLst>
              <a:ext uri="{FF2B5EF4-FFF2-40B4-BE49-F238E27FC236}">
                <a16:creationId xmlns:a16="http://schemas.microsoft.com/office/drawing/2014/main" id="{13F6F9F2-7E25-EA71-E080-FAE196B327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67" y="1524000"/>
            <a:ext cx="8016265" cy="4788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6552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13F6D7E-134E-DFB9-0852-8D5D42F335F3}"/>
              </a:ext>
            </a:extLst>
          </p:cNvPr>
          <p:cNvSpPr txBox="1"/>
          <p:nvPr/>
        </p:nvSpPr>
        <p:spPr>
          <a:xfrm>
            <a:off x="2282190" y="685800"/>
            <a:ext cx="45796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Giao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sinh</a:t>
            </a:r>
            <a:endParaRPr lang="en-US" dirty="0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4274E5F-661F-05AD-8283-E8D46F8ED0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600200"/>
            <a:ext cx="7772400" cy="4959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464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25D938-E95F-6CDA-9403-277F3272D922}"/>
              </a:ext>
            </a:extLst>
          </p:cNvPr>
          <p:cNvSpPr txBox="1"/>
          <p:nvPr/>
        </p:nvSpPr>
        <p:spPr>
          <a:xfrm>
            <a:off x="2282190" y="685800"/>
            <a:ext cx="45796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Giao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khóa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sinh</a:t>
            </a:r>
            <a:endParaRPr lang="en-US" dirty="0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4135664-9705-8A50-A8B1-B43FDE0527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524000"/>
            <a:ext cx="6801799" cy="5106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3854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99+ Ảnh Động Powerpoint Tạm Biệt Đẹp, Dễ Thương, Cute Hột Me">
            <a:extLst>
              <a:ext uri="{FF2B5EF4-FFF2-40B4-BE49-F238E27FC236}">
                <a16:creationId xmlns:a16="http://schemas.microsoft.com/office/drawing/2014/main" id="{5E5F6669-9E85-01A8-F80B-A8C1A159C6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3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7973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62001"/>
            <a:ext cx="7772400" cy="1219200"/>
          </a:xfrm>
        </p:spPr>
        <p:txBody>
          <a:bodyPr/>
          <a:lstStyle/>
          <a:p>
            <a:pPr algn="ctr"/>
            <a:r>
              <a:rPr lang="en-US" b="0" dirty="0" err="1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Mục</a:t>
            </a:r>
            <a:r>
              <a:rPr lang="en-US" b="0" dirty="0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0" dirty="0" err="1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đích</a:t>
            </a:r>
            <a:r>
              <a:rPr lang="en-US" b="0" dirty="0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0" dirty="0" err="1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yêu</a:t>
            </a:r>
            <a:r>
              <a:rPr lang="en-US" b="0" dirty="0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0" dirty="0" err="1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cầu</a:t>
            </a:r>
            <a:r>
              <a:rPr lang="en-US" b="0" dirty="0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0" dirty="0" err="1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 b="0" dirty="0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0" dirty="0" err="1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đồ</a:t>
            </a:r>
            <a:r>
              <a:rPr lang="en-US" b="0" dirty="0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0" dirty="0" err="1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án</a:t>
            </a:r>
            <a:endParaRPr lang="en-US" b="0" dirty="0">
              <a:solidFill>
                <a:srgbClr val="FF0000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438400"/>
            <a:ext cx="7772400" cy="2819400"/>
          </a:xfrm>
        </p:spPr>
        <p:txBody>
          <a:bodyPr>
            <a:normAutofit fontScale="92500" lnSpcReduction="10000"/>
          </a:bodyPr>
          <a:lstStyle/>
          <a:p>
            <a:pPr marL="457200" indent="-457200" algn="l">
              <a:buFont typeface="Arial" pitchFamily="34" charset="0"/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Xây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dựng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chương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trình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ứng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dụng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bằng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công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nghệ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.NET (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WinForms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)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phục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vụ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việc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và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thiết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kế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vật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liệu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xây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dựng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Rèn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luyện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kỹ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năng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lập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trình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thiết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kế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cơ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sở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dữ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liệu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và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xử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thuật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toán</a:t>
            </a: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457200" marR="64008" lvl="2" indent="-457200" algn="l">
              <a:spcBef>
                <a:spcPts val="400"/>
              </a:spcBef>
              <a:buClr>
                <a:schemeClr val="accent1"/>
              </a:buClr>
              <a:buSzPct val="68000"/>
              <a:buFont typeface="Arial" pitchFamily="34" charset="0"/>
              <a:buChar char="•"/>
            </a:pP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Tạo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tiền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đề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việc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phát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triển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hệ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thống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chuyên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nghiệp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trong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lĩnh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vực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vật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liệu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và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xây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dựng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công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trình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457200" marR="64008" lvl="2" indent="-457200" algn="l">
              <a:spcBef>
                <a:spcPts val="400"/>
              </a:spcBef>
              <a:buClr>
                <a:schemeClr val="accent1"/>
              </a:buClr>
              <a:buSzPct val="68000"/>
              <a:buFont typeface="Arial" pitchFamily="34" charset="0"/>
              <a:buChar char="•"/>
            </a:pP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Đảm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bảo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tính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chính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xác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ổn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định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và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bảo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mật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chương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trình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457200" indent="-457200" algn="l">
              <a:buFont typeface="Arial" pitchFamily="34" charset="0"/>
              <a:buChar char="•"/>
            </a:pPr>
            <a:endParaRPr lang="en-US" sz="1800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 algn="l">
              <a:buFont typeface="Arial" pitchFamily="34" charset="0"/>
              <a:buChar char="•"/>
            </a:pPr>
            <a:endParaRPr lang="en-US" sz="1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8109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2400"/>
            <a:ext cx="7772400" cy="1371600"/>
          </a:xfrm>
        </p:spPr>
        <p:txBody>
          <a:bodyPr/>
          <a:lstStyle/>
          <a:p>
            <a:pPr algn="ctr"/>
            <a:r>
              <a:rPr lang="en-US" b="0" dirty="0" err="1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Phân</a:t>
            </a:r>
            <a:r>
              <a:rPr lang="en-US" b="0" dirty="0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0" dirty="0" err="1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tích</a:t>
            </a:r>
            <a:r>
              <a:rPr lang="en-US" b="0" dirty="0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0" dirty="0" err="1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thiết</a:t>
            </a:r>
            <a:r>
              <a:rPr lang="en-US" b="0" dirty="0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0" dirty="0" err="1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kế</a:t>
            </a:r>
            <a:r>
              <a:rPr lang="en-US" b="0" dirty="0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0" dirty="0" err="1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hệ</a:t>
            </a:r>
            <a:r>
              <a:rPr lang="en-US" b="0" dirty="0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0" dirty="0" err="1">
                <a:solidFill>
                  <a:srgbClr val="FF0000"/>
                </a:solidFill>
                <a:effectLst/>
                <a:latin typeface="Times New Roman" pitchFamily="18" charset="0"/>
                <a:cs typeface="Times New Roman" pitchFamily="18" charset="0"/>
              </a:rPr>
              <a:t>thống</a:t>
            </a:r>
            <a:endParaRPr lang="en-US" b="0" dirty="0">
              <a:solidFill>
                <a:srgbClr val="FF0000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4600" y="1752600"/>
            <a:ext cx="4724400" cy="2667000"/>
          </a:xfrm>
        </p:spPr>
        <p:txBody>
          <a:bodyPr>
            <a:noAutofit/>
          </a:bodyPr>
          <a:lstStyle/>
          <a:p>
            <a:pPr algn="l"/>
            <a:r>
              <a:rPr lang="en-US" sz="1800" b="1" dirty="0">
                <a:solidFill>
                  <a:schemeClr val="tx1"/>
                </a:solidFill>
              </a:rPr>
              <a:t>1. </a:t>
            </a:r>
            <a:r>
              <a:rPr lang="en-US" sz="1800" b="1" dirty="0" err="1">
                <a:solidFill>
                  <a:schemeClr val="tx1"/>
                </a:solidFill>
              </a:rPr>
              <a:t>Yêu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cầu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Chức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năng</a:t>
            </a:r>
            <a:endParaRPr lang="en-US" sz="1800" b="1" dirty="0">
              <a:solidFill>
                <a:schemeClr val="tx1"/>
              </a:solidFill>
            </a:endParaRPr>
          </a:p>
          <a:p>
            <a:pPr algn="l"/>
            <a:r>
              <a:rPr lang="en-US" sz="1800" dirty="0">
                <a:solidFill>
                  <a:schemeClr val="tx1"/>
                </a:solidFill>
              </a:rPr>
              <a:t>1.1. Quản </a:t>
            </a:r>
            <a:r>
              <a:rPr lang="en-US" sz="1800" dirty="0" err="1">
                <a:solidFill>
                  <a:schemeClr val="tx1"/>
                </a:solidFill>
              </a:rPr>
              <a:t>lý</a:t>
            </a:r>
            <a:r>
              <a:rPr lang="en-US" sz="1800" dirty="0">
                <a:solidFill>
                  <a:schemeClr val="tx1"/>
                </a:solidFill>
              </a:rPr>
              <a:t> Tài </a:t>
            </a:r>
            <a:r>
              <a:rPr lang="en-US" sz="1800" dirty="0" err="1">
                <a:solidFill>
                  <a:schemeClr val="tx1"/>
                </a:solidFill>
              </a:rPr>
              <a:t>khoản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và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Phân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quyền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</a:p>
          <a:p>
            <a:pPr algn="l"/>
            <a:r>
              <a:rPr lang="vi-VN" sz="1800" dirty="0">
                <a:solidFill>
                  <a:schemeClr val="tx1"/>
                </a:solidFill>
              </a:rPr>
              <a:t>1.2. Quản lý Hồ sơ Học sinh</a:t>
            </a:r>
            <a:endParaRPr lang="en-US" sz="1800" dirty="0">
              <a:solidFill>
                <a:schemeClr val="tx1"/>
              </a:solidFill>
            </a:endParaRPr>
          </a:p>
          <a:p>
            <a:pPr algn="l"/>
            <a:r>
              <a:rPr lang="en-US" sz="1800" dirty="0">
                <a:solidFill>
                  <a:schemeClr val="tx1"/>
                </a:solidFill>
              </a:rPr>
              <a:t>1.3. Quản </a:t>
            </a:r>
            <a:r>
              <a:rPr lang="en-US" sz="1800" dirty="0" err="1">
                <a:solidFill>
                  <a:schemeClr val="tx1"/>
                </a:solidFill>
              </a:rPr>
              <a:t>lý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Giáo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viên</a:t>
            </a:r>
            <a:endParaRPr lang="en-US" sz="1800" dirty="0">
              <a:solidFill>
                <a:schemeClr val="tx1"/>
              </a:solidFill>
            </a:endParaRPr>
          </a:p>
          <a:p>
            <a:pPr algn="l"/>
            <a:r>
              <a:rPr lang="en-US" sz="1800" dirty="0">
                <a:solidFill>
                  <a:schemeClr val="tx1"/>
                </a:solidFill>
              </a:rPr>
              <a:t>1.4. Quản </a:t>
            </a:r>
            <a:r>
              <a:rPr lang="en-US" sz="1800" dirty="0" err="1">
                <a:solidFill>
                  <a:schemeClr val="tx1"/>
                </a:solidFill>
              </a:rPr>
              <a:t>lý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Điểm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và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Xếp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loại</a:t>
            </a:r>
            <a:endParaRPr lang="en-US" sz="1800" dirty="0">
              <a:solidFill>
                <a:schemeClr val="tx1"/>
              </a:solidFill>
            </a:endParaRPr>
          </a:p>
          <a:p>
            <a:pPr algn="l"/>
            <a:r>
              <a:rPr lang="en-US" sz="1800" dirty="0">
                <a:solidFill>
                  <a:schemeClr val="tx1"/>
                </a:solidFill>
              </a:rPr>
              <a:t>1.5. Quản </a:t>
            </a:r>
            <a:r>
              <a:rPr lang="en-US" sz="1800" dirty="0" err="1">
                <a:solidFill>
                  <a:schemeClr val="tx1"/>
                </a:solidFill>
              </a:rPr>
              <a:t>lý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Thời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khóa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biểu</a:t>
            </a:r>
            <a:endParaRPr lang="en-US" sz="1800" dirty="0">
              <a:solidFill>
                <a:schemeClr val="tx1"/>
              </a:solidFill>
            </a:endParaRPr>
          </a:p>
          <a:p>
            <a:pPr lvl="0" algn="l"/>
            <a:r>
              <a:rPr lang="en-US" sz="1800" b="1" dirty="0">
                <a:solidFill>
                  <a:schemeClr val="tx1"/>
                </a:solidFill>
              </a:rPr>
              <a:t>2. </a:t>
            </a:r>
            <a:r>
              <a:rPr lang="en-US" sz="1800" b="1" dirty="0" err="1">
                <a:solidFill>
                  <a:schemeClr val="tx1"/>
                </a:solidFill>
              </a:rPr>
              <a:t>Yêu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cầu</a:t>
            </a:r>
            <a:r>
              <a:rPr lang="en-US" sz="1800" b="1" dirty="0">
                <a:solidFill>
                  <a:schemeClr val="tx1"/>
                </a:solidFill>
              </a:rPr>
              <a:t> Phi </a:t>
            </a:r>
            <a:r>
              <a:rPr lang="en-US" sz="1800" b="1" dirty="0" err="1">
                <a:solidFill>
                  <a:schemeClr val="tx1"/>
                </a:solidFill>
              </a:rPr>
              <a:t>Chức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năng</a:t>
            </a:r>
            <a:endParaRPr lang="en-US" sz="1800" b="1" dirty="0">
              <a:solidFill>
                <a:schemeClr val="tx1"/>
              </a:solidFill>
            </a:endParaRPr>
          </a:p>
          <a:p>
            <a:pPr lvl="0" algn="l"/>
            <a:r>
              <a:rPr lang="en-US" sz="1800" dirty="0">
                <a:solidFill>
                  <a:schemeClr val="tx1"/>
                </a:solidFill>
              </a:rPr>
              <a:t>2.1. </a:t>
            </a:r>
            <a:r>
              <a:rPr lang="en-US" sz="1800" dirty="0" err="1">
                <a:solidFill>
                  <a:schemeClr val="tx1"/>
                </a:solidFill>
              </a:rPr>
              <a:t>Yêu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cầu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về</a:t>
            </a:r>
            <a:r>
              <a:rPr lang="en-US" sz="1800" dirty="0">
                <a:solidFill>
                  <a:schemeClr val="tx1"/>
                </a:solidFill>
              </a:rPr>
              <a:t> Hiệu </a:t>
            </a:r>
            <a:r>
              <a:rPr lang="en-US" sz="1800" dirty="0" err="1">
                <a:solidFill>
                  <a:schemeClr val="tx1"/>
                </a:solidFill>
              </a:rPr>
              <a:t>năng</a:t>
            </a:r>
            <a:endParaRPr lang="en-US" sz="1800" dirty="0">
              <a:solidFill>
                <a:schemeClr val="tx1"/>
              </a:solidFill>
            </a:endParaRPr>
          </a:p>
          <a:p>
            <a:pPr lvl="0" algn="l"/>
            <a:r>
              <a:rPr lang="en-US" sz="1800" dirty="0">
                <a:solidFill>
                  <a:schemeClr val="tx1"/>
                </a:solidFill>
              </a:rPr>
              <a:t>2.2. </a:t>
            </a:r>
            <a:r>
              <a:rPr lang="en-US" sz="1800" dirty="0" err="1">
                <a:solidFill>
                  <a:schemeClr val="tx1"/>
                </a:solidFill>
              </a:rPr>
              <a:t>Yêu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cầu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về</a:t>
            </a:r>
            <a:r>
              <a:rPr lang="en-US" sz="1800" dirty="0">
                <a:solidFill>
                  <a:schemeClr val="tx1"/>
                </a:solidFill>
              </a:rPr>
              <a:t> Bảo </a:t>
            </a:r>
            <a:r>
              <a:rPr lang="en-US" sz="1800" dirty="0" err="1">
                <a:solidFill>
                  <a:schemeClr val="tx1"/>
                </a:solidFill>
              </a:rPr>
              <a:t>mật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và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Toàn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vẹn</a:t>
            </a:r>
            <a:endParaRPr lang="en-US" sz="1800" dirty="0">
              <a:solidFill>
                <a:schemeClr val="tx1"/>
              </a:solidFill>
            </a:endParaRPr>
          </a:p>
          <a:p>
            <a:pPr lvl="0" algn="l"/>
            <a:r>
              <a:rPr lang="en-US" sz="1800" dirty="0">
                <a:solidFill>
                  <a:schemeClr val="tx1"/>
                </a:solidFill>
              </a:rPr>
              <a:t>2.3. </a:t>
            </a:r>
            <a:r>
              <a:rPr lang="en-US" sz="1800" dirty="0" err="1">
                <a:solidFill>
                  <a:schemeClr val="tx1"/>
                </a:solidFill>
              </a:rPr>
              <a:t>Yêu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cầu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về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Khả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năng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Sử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dụng</a:t>
            </a:r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4001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533400"/>
            <a:ext cx="7772400" cy="1829761"/>
          </a:xfrm>
        </p:spPr>
        <p:txBody>
          <a:bodyPr>
            <a:normAutofit fontScale="90000"/>
          </a:bodyPr>
          <a:lstStyle/>
          <a:p>
            <a:pPr algn="l"/>
            <a:r>
              <a:rPr lang="en-US" sz="3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2.  </a:t>
            </a:r>
            <a:r>
              <a:rPr lang="en-US" sz="30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Yêu</a:t>
            </a:r>
            <a:r>
              <a:rPr lang="en-US" sz="3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cầu</a:t>
            </a:r>
            <a:r>
              <a:rPr lang="en-US" sz="3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sz="3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sz="3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năng</a:t>
            </a:r>
            <a:r>
              <a:rPr lang="en-US" sz="3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br>
              <a:rPr lang="en-US" sz="30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30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sz="3000" b="0" dirty="0" err="1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Gồm</a:t>
            </a:r>
            <a:r>
              <a:rPr lang="en-US" sz="3000" b="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0" dirty="0" err="1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sz="3000" b="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0" dirty="0" err="1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sz="3000" b="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0" dirty="0" err="1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năng</a:t>
            </a:r>
            <a:r>
              <a:rPr lang="en-US" sz="3000" b="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0" dirty="0" err="1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cơ</a:t>
            </a:r>
            <a:r>
              <a:rPr lang="en-US" sz="3000" b="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0" dirty="0" err="1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bản</a:t>
            </a:r>
            <a:r>
              <a:rPr lang="en-US" sz="3000" b="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0" dirty="0" err="1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như</a:t>
            </a:r>
            <a:r>
              <a:rPr lang="en-US" sz="3000" b="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sz="3000" b="0" dirty="0" err="1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thêm</a:t>
            </a:r>
            <a:r>
              <a:rPr lang="en-US" sz="3000" b="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3000" b="0" dirty="0" err="1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sửa</a:t>
            </a:r>
            <a:r>
              <a:rPr lang="en-US" sz="3000" b="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3000" b="0" dirty="0" err="1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xóa</a:t>
            </a:r>
            <a:r>
              <a:rPr lang="en-US" sz="3000" b="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,…..</a:t>
            </a:r>
            <a:br>
              <a:rPr lang="en-US" sz="3000" b="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</a:br>
            <a:r>
              <a:rPr lang="en-US" sz="3000" b="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sz="3000" b="0" dirty="0" err="1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Sự</a:t>
            </a:r>
            <a:r>
              <a:rPr lang="en-US" sz="3000" b="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0" dirty="0" err="1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bảo</a:t>
            </a:r>
            <a:r>
              <a:rPr lang="en-US" sz="3000" b="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0" dirty="0" err="1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mật</a:t>
            </a:r>
            <a:r>
              <a:rPr lang="en-US" sz="3000" b="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0" dirty="0" err="1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dành</a:t>
            </a:r>
            <a:r>
              <a:rPr lang="en-US" sz="3000" b="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0" dirty="0" err="1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3000" b="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0" dirty="0" err="1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hệ</a:t>
            </a:r>
            <a:r>
              <a:rPr lang="en-US" sz="3000" b="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0" dirty="0" err="1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thống</a:t>
            </a:r>
            <a:r>
              <a:rPr lang="en-US" sz="3000" b="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.</a:t>
            </a:r>
            <a:br>
              <a:rPr lang="en-US" sz="3000" b="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</a:br>
            <a:r>
              <a:rPr lang="en-US" sz="2400" b="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br>
              <a:rPr lang="en-US" sz="1800" b="0" dirty="0">
                <a:effectLst/>
                <a:latin typeface="Times New Roman" pitchFamily="18" charset="0"/>
                <a:cs typeface="Times New Roman" pitchFamily="18" charset="0"/>
              </a:rPr>
            </a:br>
            <a:endParaRPr lang="en-US" sz="1800" b="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1905000"/>
            <a:ext cx="7772400" cy="3352800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3. </a:t>
            </a:r>
            <a:r>
              <a:rPr lang="en-US" sz="28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Phân</a:t>
            </a:r>
            <a:r>
              <a:rPr lang="en-US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tích</a:t>
            </a:r>
            <a:r>
              <a:rPr lang="en-US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năng</a:t>
            </a:r>
            <a:r>
              <a:rPr lang="en-US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hệ</a:t>
            </a:r>
            <a:r>
              <a:rPr lang="en-US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thống</a:t>
            </a:r>
            <a:r>
              <a:rPr lang="en-US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b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Đăng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nhập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hệ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thống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b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 Quản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học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b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 Quản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thông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tin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học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b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 Quản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giáo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b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 Quản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điểm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 Quản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điểm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chi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tiết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lang="en-US" sz="2800" dirty="0"/>
          </a:p>
          <a:p>
            <a:pPr algn="l"/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Quản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thời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khóa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biểu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46834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Cơ</a:t>
            </a:r>
            <a:r>
              <a:rPr lang="en-US" sz="42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42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sở</a:t>
            </a:r>
            <a:r>
              <a:rPr lang="en-US" sz="42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42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dữ</a:t>
            </a:r>
            <a:r>
              <a:rPr lang="en-US" sz="42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42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liệu</a:t>
            </a:r>
            <a:endParaRPr lang="en-US" sz="42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Content Placeholder 6" descr="A computer screen shot of a computer&#10;&#10;AI-generated content may be incorrect.">
            <a:extLst>
              <a:ext uri="{FF2B5EF4-FFF2-40B4-BE49-F238E27FC236}">
                <a16:creationId xmlns:a16="http://schemas.microsoft.com/office/drawing/2014/main" id="{8ED9710E-390F-6778-F85D-D6CFB7FF03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81257"/>
            <a:ext cx="8229600" cy="4325723"/>
          </a:xfrm>
        </p:spPr>
      </p:pic>
    </p:spTree>
    <p:extLst>
      <p:ext uri="{BB962C8B-B14F-4D97-AF65-F5344CB8AC3E}">
        <p14:creationId xmlns:p14="http://schemas.microsoft.com/office/powerpoint/2010/main" val="3995861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4525963"/>
          </a:xfrm>
        </p:spPr>
        <p:txBody>
          <a:bodyPr/>
          <a:lstStyle/>
          <a:p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  <p:pic>
        <p:nvPicPr>
          <p:cNvPr id="9" name="Picture 8" descr="A computer screen shot of a school login&#10;&#10;AI-generated content may be incorrect.">
            <a:extLst>
              <a:ext uri="{FF2B5EF4-FFF2-40B4-BE49-F238E27FC236}">
                <a16:creationId xmlns:a16="http://schemas.microsoft.com/office/drawing/2014/main" id="{9973B038-7B55-C0C9-028E-BE10E731B1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695" y="1981200"/>
            <a:ext cx="5110610" cy="4237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940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Quản </a:t>
            </a:r>
            <a:r>
              <a:rPr lang="en-US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lí</a:t>
            </a: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học</a:t>
            </a: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với</a:t>
            </a: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vai</a:t>
            </a: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trò</a:t>
            </a: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Admin</a:t>
            </a:r>
          </a:p>
        </p:txBody>
      </p:sp>
      <p:pic>
        <p:nvPicPr>
          <p:cNvPr id="7" name="Content Placeholder 6" descr="A building with a flag on top&#10;&#10;AI-generated content may be incorrect.">
            <a:extLst>
              <a:ext uri="{FF2B5EF4-FFF2-40B4-BE49-F238E27FC236}">
                <a16:creationId xmlns:a16="http://schemas.microsoft.com/office/drawing/2014/main" id="{F9B2EE6B-1538-1B72-70C4-5982F48DE2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326" y="1481138"/>
            <a:ext cx="7507348" cy="4525962"/>
          </a:xfrm>
        </p:spPr>
      </p:pic>
    </p:spTree>
    <p:extLst>
      <p:ext uri="{BB962C8B-B14F-4D97-AF65-F5344CB8AC3E}">
        <p14:creationId xmlns:p14="http://schemas.microsoft.com/office/powerpoint/2010/main" val="1967064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FC72D47-42E9-CEE3-FEA6-9E9FECB58C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219200"/>
            <a:ext cx="7696200" cy="45178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90F9491-8405-EE97-5FE2-EB0DBC02F49C}"/>
              </a:ext>
            </a:extLst>
          </p:cNvPr>
          <p:cNvSpPr txBox="1"/>
          <p:nvPr/>
        </p:nvSpPr>
        <p:spPr>
          <a:xfrm>
            <a:off x="2438400" y="381000"/>
            <a:ext cx="45769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Giao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viên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054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401</TotalTime>
  <Words>558</Words>
  <Application>Microsoft Office PowerPoint</Application>
  <PresentationFormat>On-screen Show (4:3)</PresentationFormat>
  <Paragraphs>45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Lucida Sans Unicode</vt:lpstr>
      <vt:lpstr>Times New Roman</vt:lpstr>
      <vt:lpstr>Verdana</vt:lpstr>
      <vt:lpstr>Wingdings</vt:lpstr>
      <vt:lpstr>Wingdings 2</vt:lpstr>
      <vt:lpstr>Wingdings 3</vt:lpstr>
      <vt:lpstr>Concourse</vt:lpstr>
      <vt:lpstr>PowerPoint Presentation</vt:lpstr>
      <vt:lpstr>NỘI DUNG BÁO CÁO</vt:lpstr>
      <vt:lpstr>Mục đích yêu cầu của đồ án</vt:lpstr>
      <vt:lpstr>Phân tích thiết kế hệ thống</vt:lpstr>
      <vt:lpstr>2.  Yêu cầu các chức năng.   Gồm các chức năng cơ bản như: thêm, sửa, xóa,…..   Sự bảo mật dành cho hệ thống.   </vt:lpstr>
      <vt:lpstr>Cơ sở dữ liệu</vt:lpstr>
      <vt:lpstr>Giao diện hệ thống</vt:lpstr>
      <vt:lpstr>Quản lí học sinh với vai trò Admin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Quản lí học sinh với vai trò học sinh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Chủ đề số: 08</dc:title>
  <dc:creator>user</dc:creator>
  <cp:lastModifiedBy>thanhphongdoan290@gmail.com</cp:lastModifiedBy>
  <cp:revision>21</cp:revision>
  <dcterms:created xsi:type="dcterms:W3CDTF">2025-11-13T09:51:30Z</dcterms:created>
  <dcterms:modified xsi:type="dcterms:W3CDTF">2025-11-24T07:01:07Z</dcterms:modified>
</cp:coreProperties>
</file>

<file path=docProps/thumbnail.jpeg>
</file>